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4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556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775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75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031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511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06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5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16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021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10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E5F0A-8175-4D40-9ECB-6152099ADB34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365CD-D739-4E24-B6F8-6BBF01B35D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15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anderselias/" TargetMode="External"/><Relationship Id="rId2" Type="http://schemas.openxmlformats.org/officeDocument/2006/relationships/hyperlink" Target="https://www.linkoping.se/kommun-och-politik/fakta-om-linkoping/statistik/linkoping-i-siffro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529441" y="1041518"/>
            <a:ext cx="5643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SemiBold" panose="020B0502040204020203" pitchFamily="34" charset="0"/>
              </a:rPr>
              <a:t>Deltagare: </a:t>
            </a:r>
            <a:endParaRPr lang="sv-SE" sz="1050" b="1" dirty="0" smtClean="0">
              <a:solidFill>
                <a:schemeClr val="tx2">
                  <a:lumMod val="60000"/>
                  <a:lumOff val="40000"/>
                </a:schemeClr>
              </a:solidFill>
              <a:latin typeface="Bahnschrift SemiBold" panose="020B0502040204020203" pitchFamily="34" charset="0"/>
            </a:endParaRPr>
          </a:p>
          <a:p>
            <a:pPr algn="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Anders Elias (Stockholm)</a:t>
            </a:r>
          </a:p>
          <a:p>
            <a:pPr algn="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Jimmy Lindahl (Linköping</a:t>
            </a:r>
            <a:r>
              <a:rPr lang="sv-SE" sz="1000" dirty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)</a:t>
            </a:r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 </a:t>
            </a:r>
          </a:p>
          <a:p>
            <a:pPr algn="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Jonas Fjällström, Ronja </a:t>
            </a:r>
            <a:r>
              <a:rPr lang="sv-SE" sz="1000" dirty="0" err="1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Waxell</a:t>
            </a:r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, Peter Möller (Region Dalarna)</a:t>
            </a:r>
          </a:p>
          <a:p>
            <a:pPr algn="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Henrik Gustafsson (Göteborg)</a:t>
            </a:r>
          </a:p>
          <a:p>
            <a:pPr algn="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Magnus Forslund (SKL</a:t>
            </a:r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)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Bahnschrift SemiBold" panose="020B0502040204020203" pitchFamily="34" charset="0"/>
            </a:endParaRPr>
          </a:p>
          <a:p>
            <a:pPr algn="r"/>
            <a:r>
              <a:rPr lang="sv-SE" sz="1000" dirty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Jonas Gummesson, Mikael Rautio (Analysavdelningen på Central förvaltning </a:t>
            </a:r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RD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437605" y="2285999"/>
            <a:ext cx="3309258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SemiBold" panose="020B0502040204020203" pitchFamily="34" charset="0"/>
              </a:rPr>
              <a:t>Linköping i siffror</a:t>
            </a:r>
          </a:p>
          <a:p>
            <a:r>
              <a:rPr lang="sv-SE" sz="1200" dirty="0" smtClean="0">
                <a:latin typeface="Bahnschrift SemiBold" panose="020B0502040204020203" pitchFamily="34" charset="0"/>
              </a:rPr>
              <a:t>Jimmy visade Linköpings nya webblösning för att presentera statistik om staden. Ett mycket intuitivt och informativt system, med goda möjligheter för besökaren att själv gräva bland siffrorna och analysera statistiken.</a:t>
            </a:r>
            <a:br>
              <a:rPr lang="sv-SE" sz="1200" dirty="0" smtClean="0">
                <a:latin typeface="Bahnschrift SemiBold" panose="020B0502040204020203" pitchFamily="34" charset="0"/>
              </a:rPr>
            </a:br>
            <a:endParaRPr lang="sv-SE" sz="1200" dirty="0" smtClean="0">
              <a:latin typeface="Bahnschrift SemiBold" panose="020B0502040204020203" pitchFamily="34" charset="0"/>
            </a:endParaRPr>
          </a:p>
          <a:p>
            <a:r>
              <a:rPr lang="sv-SE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SemiBold" panose="020B0502040204020203" pitchFamily="34" charset="0"/>
                <a:hlinkClick r:id="rId2"/>
              </a:rPr>
              <a:t>https</a:t>
            </a:r>
            <a:r>
              <a:rPr lang="sv-SE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SemiBold" panose="020B0502040204020203" pitchFamily="34" charset="0"/>
                <a:hlinkClick r:id="rId2"/>
              </a:rPr>
              <a:t>://www.linkoping.se/kommun-och-politik/fakta-om-linkoping/statistik/linkoping-i-siffror</a:t>
            </a:r>
            <a:r>
              <a:rPr lang="sv-SE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SemiBold" panose="020B0502040204020203" pitchFamily="34" charset="0"/>
                <a:hlinkClick r:id="rId2"/>
              </a:rPr>
              <a:t>/</a:t>
            </a:r>
            <a:endParaRPr lang="sv-SE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Bahnschrift SemiBold" panose="020B0502040204020203" pitchFamily="34" charset="0"/>
            </a:endParaRPr>
          </a:p>
          <a:p>
            <a:endParaRPr lang="sv-SE" sz="1400" dirty="0">
              <a:latin typeface="Bahnschrift SemiBold" panose="020B0502040204020203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3796664" y="2285999"/>
            <a:ext cx="3309258" cy="305468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Gör mer med R!</a:t>
            </a:r>
          </a:p>
          <a:p>
            <a:r>
              <a:rPr lang="sv-SE" sz="1200" dirty="0" smtClean="0">
                <a:latin typeface="Bahnschrift SemiBold" panose="020B0502040204020203" pitchFamily="34" charset="0"/>
              </a:rPr>
              <a:t>Anders berättade om verksamheten vid Stockholms stad, där det främsta uppdraget är att tillgängliggöra information ur centrala verksamhetssystem och att öka analysförmågan i staden. Anders jobbar mycket med R och visade en rad olika exempel på tillämpningar, som alla bygger på tillgängliga offentliga data. </a:t>
            </a:r>
            <a:r>
              <a:rPr lang="sv-SE" sz="1200" dirty="0">
                <a:latin typeface="Bahnschrift SemiBold" panose="020B0502040204020203" pitchFamily="34" charset="0"/>
              </a:rPr>
              <a:t>Anders jobbar främst i R studio men hann också visa några kartor gjorda i Excel med 3D </a:t>
            </a:r>
            <a:r>
              <a:rPr lang="sv-SE" sz="1200" dirty="0" err="1">
                <a:latin typeface="Bahnschrift SemiBold" panose="020B0502040204020203" pitchFamily="34" charset="0"/>
              </a:rPr>
              <a:t>maps</a:t>
            </a:r>
            <a:r>
              <a:rPr lang="sv-SE" sz="1200" dirty="0">
                <a:latin typeface="Bahnschrift SemiBold" panose="020B0502040204020203" pitchFamily="34" charset="0"/>
              </a:rPr>
              <a:t>.</a:t>
            </a:r>
          </a:p>
          <a:p>
            <a:r>
              <a:rPr lang="sv-SE" sz="1200" dirty="0" smtClean="0">
                <a:latin typeface="Bahnschrift SemiBold" panose="020B0502040204020203" pitchFamily="34" charset="0"/>
              </a:rPr>
              <a:t>Besök gärna hans profil nedan för att se några exempel:</a:t>
            </a:r>
          </a:p>
          <a:p>
            <a:endParaRPr lang="sv-SE" sz="1200" dirty="0">
              <a:latin typeface="Bahnschrift SemiBold" panose="020B0502040204020203" pitchFamily="34" charset="0"/>
            </a:endParaRPr>
          </a:p>
          <a:p>
            <a:r>
              <a:rPr lang="sv-SE" sz="1050" dirty="0">
                <a:latin typeface="Bahnschrift SemiBold" panose="020B0502040204020203" pitchFamily="34" charset="0"/>
                <a:hlinkClick r:id="rId3"/>
              </a:rPr>
              <a:t>https://www.linkedin.com/in/anderselias</a:t>
            </a:r>
            <a:r>
              <a:rPr lang="sv-SE" sz="1050" dirty="0" smtClean="0">
                <a:latin typeface="Bahnschrift SemiBold" panose="020B0502040204020203" pitchFamily="34" charset="0"/>
                <a:hlinkClick r:id="rId3"/>
              </a:rPr>
              <a:t>/</a:t>
            </a:r>
            <a:endParaRPr lang="sv-SE" sz="1050" dirty="0">
              <a:latin typeface="Bahnschrift SemiBold" panose="020B0502040204020203" pitchFamily="34" charset="0"/>
            </a:endParaRPr>
          </a:p>
          <a:p>
            <a:endParaRPr lang="sv-SE" sz="1200" dirty="0" smtClean="0"/>
          </a:p>
        </p:txBody>
      </p:sp>
      <p:sp>
        <p:nvSpPr>
          <p:cNvPr id="6" name="textruta 5"/>
          <p:cNvSpPr txBox="1"/>
          <p:nvPr/>
        </p:nvSpPr>
        <p:spPr>
          <a:xfrm>
            <a:off x="2276746" y="4244947"/>
            <a:ext cx="14668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Värt att notera: Linköping och Region Dalarna har ovetandes om varandra använt exakt samma färgsättning i sina diagram! Trendmedvetna eller inbyggd känsla för god visualisering?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7158990" y="3016112"/>
            <a:ext cx="3309258" cy="160043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Exempel från Dalarna</a:t>
            </a:r>
          </a:p>
          <a:p>
            <a:r>
              <a:rPr lang="sv-SE" sz="1200" dirty="0" smtClean="0">
                <a:latin typeface="Bahnschrift SemiBold" panose="020B0502040204020203" pitchFamily="34" charset="0"/>
              </a:rPr>
              <a:t>Jonas och Mikael berättade om hur de jobbar med olika verktyg för bl.a. upptäcka trender och avvikelser. De jobbar främst i R och Power BI utifrån den enkla tanken att låta de olika programmen göra det de är bäst på och komplettera varandra. I R används bl.a. </a:t>
            </a:r>
            <a:r>
              <a:rPr lang="sv-SE" sz="1200" dirty="0" err="1" smtClean="0">
                <a:latin typeface="Bahnschrift SemiBold" panose="020B0502040204020203" pitchFamily="34" charset="0"/>
              </a:rPr>
              <a:t>ggplot</a:t>
            </a:r>
            <a:r>
              <a:rPr lang="sv-SE" sz="1200" dirty="0" smtClean="0">
                <a:latin typeface="Bahnschrift SemiBold" panose="020B0502040204020203" pitchFamily="34" charset="0"/>
              </a:rPr>
              <a:t> för att få till den typ av grafer de är ute efter. 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7155723" y="4755905"/>
            <a:ext cx="25148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Det är bra att träffas!</a:t>
            </a:r>
          </a:p>
          <a:p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Bahnschrift SemiBold" panose="020B0502040204020203" pitchFamily="34" charset="0"/>
              </a:rPr>
              <a:t>Anders och Jonas &amp; Mikael fann att de hade gemensamma intressen och att Anders satt på en lösning i R som Region Dalarna var mycket intresserade av för att kunna visualisera tidsåtgång för ambulansutryckningar.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7158990" y="1365428"/>
            <a:ext cx="4572409" cy="1600438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sv-SE" sz="1400" dirty="0" smtClean="0">
                <a:solidFill>
                  <a:schemeClr val="accent4">
                    <a:lumMod val="75000"/>
                  </a:schemeClr>
                </a:solidFill>
                <a:latin typeface="Bahnschrift SemiBold" panose="020B0502040204020203" pitchFamily="34" charset="0"/>
              </a:rPr>
              <a:t>Synen på gruppen och framtiden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sv-SE" sz="1200" dirty="0" smtClean="0">
                <a:latin typeface="Bahnschrift SemiBold" panose="020B0502040204020203" pitchFamily="34" charset="0"/>
              </a:rPr>
              <a:t>Stor </a:t>
            </a:r>
            <a:r>
              <a:rPr lang="sv-SE" sz="1200" dirty="0">
                <a:latin typeface="Bahnschrift SemiBold" panose="020B0502040204020203" pitchFamily="34" charset="0"/>
              </a:rPr>
              <a:t>praktisk nytta i vardagen hemma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sv-SE" sz="1200" dirty="0">
                <a:latin typeface="Bahnschrift SemiBold" panose="020B0502040204020203" pitchFamily="34" charset="0"/>
              </a:rPr>
              <a:t>Dagordning en sak, nätverkande är mycket viktigt och givande.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sv-SE" sz="1200" dirty="0">
                <a:latin typeface="Bahnschrift SemiBold" panose="020B0502040204020203" pitchFamily="34" charset="0"/>
              </a:rPr>
              <a:t>Skulle det vara möjligt att göra någon slags pilot med R-kod och </a:t>
            </a:r>
            <a:r>
              <a:rPr lang="sv-SE" sz="1200" dirty="0" smtClean="0">
                <a:latin typeface="Bahnschrift SemiBold" panose="020B0502040204020203" pitchFamily="34" charset="0"/>
              </a:rPr>
              <a:t>olika lösningar</a:t>
            </a:r>
            <a:r>
              <a:rPr lang="sv-SE" sz="1200" dirty="0">
                <a:latin typeface="Bahnschrift SemiBold" panose="020B0502040204020203" pitchFamily="34" charset="0"/>
              </a:rPr>
              <a:t>? Workshop?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sv-SE" sz="1200" dirty="0" smtClean="0">
                <a:latin typeface="Bahnschrift SemiBold" panose="020B0502040204020203" pitchFamily="34" charset="0"/>
              </a:rPr>
              <a:t>Ev. kopplingar till det automatiseringsnätverk som finns?</a:t>
            </a:r>
            <a:endParaRPr lang="sv-SE" sz="1200" dirty="0">
              <a:latin typeface="Bahnschrift SemiBold" panose="020B0502040204020203" pitchFamily="34" charset="0"/>
            </a:endParaRP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sv-SE" sz="1200" dirty="0">
                <a:latin typeface="Bahnschrift SemiBold" panose="020B0502040204020203" pitchFamily="34" charset="0"/>
              </a:rPr>
              <a:t>Konkret att labba en halvdag i samband med nästa </a:t>
            </a:r>
            <a:r>
              <a:rPr lang="sv-SE" sz="1200" dirty="0" smtClean="0">
                <a:latin typeface="Bahnschrift SemiBold" panose="020B0502040204020203" pitchFamily="34" charset="0"/>
              </a:rPr>
              <a:t>möte.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sv-SE" sz="1200" dirty="0" smtClean="0">
                <a:latin typeface="Bahnschrift SemiBold" panose="020B0502040204020203" pitchFamily="34" charset="0"/>
              </a:rPr>
              <a:t>Peter M. svarar på förfrågan från Q-GIS</a:t>
            </a:r>
            <a:endParaRPr lang="sv-SE" sz="1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28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372</Words>
  <Application>Microsoft Office PowerPoint</Application>
  <PresentationFormat>Bredbild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Office-tema</vt:lpstr>
      <vt:lpstr>PowerPoint-presentation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Forslund Magnus</dc:creator>
  <cp:lastModifiedBy>Forslund Magnus</cp:lastModifiedBy>
  <cp:revision>13</cp:revision>
  <dcterms:created xsi:type="dcterms:W3CDTF">2019-11-25T10:00:40Z</dcterms:created>
  <dcterms:modified xsi:type="dcterms:W3CDTF">2019-11-28T15:24:46Z</dcterms:modified>
</cp:coreProperties>
</file>